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9" r:id="rId2"/>
    <p:sldId id="340" r:id="rId3"/>
    <p:sldId id="257" r:id="rId4"/>
    <p:sldId id="258" r:id="rId5"/>
    <p:sldId id="259" r:id="rId6"/>
    <p:sldId id="261" r:id="rId7"/>
    <p:sldId id="260" r:id="rId8"/>
    <p:sldId id="262" r:id="rId9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于 跃" initials="于" lastIdx="1" clrIdx="0"/>
  <p:cmAuthor id="2" name="未知用户1" initials="未知用户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88A"/>
    <a:srgbClr val="C88017"/>
    <a:srgbClr val="E89DFF"/>
    <a:srgbClr val="E6A130"/>
    <a:srgbClr val="FFA11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52" y="52"/>
      </p:cViewPr>
      <p:guideLst>
        <p:guide orient="horz" pos="2160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4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5.xml"/><Relationship Id="rId7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descr="文本&#10;&#10;中度可信度描述已自动生成">
            <a:extLst>
              <a:ext uri="{FF2B5EF4-FFF2-40B4-BE49-F238E27FC236}">
                <a16:creationId xmlns:a16="http://schemas.microsoft.com/office/drawing/2014/main" id="{1ED1C2A8-2980-BADF-F6A4-6C414E88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515AC5-854C-697E-F81C-F909C0D46177}"/>
              </a:ext>
            </a:extLst>
          </p:cNvPr>
          <p:cNvSpPr txBox="1"/>
          <p:nvPr/>
        </p:nvSpPr>
        <p:spPr>
          <a:xfrm>
            <a:off x="7216775" y="2182813"/>
            <a:ext cx="386397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6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习题解答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 descr="图片包含 表格&#10;&#10;描述已自动生成">
            <a:extLst>
              <a:ext uri="{FF2B5EF4-FFF2-40B4-BE49-F238E27FC236}">
                <a16:creationId xmlns:a16="http://schemas.microsoft.com/office/drawing/2014/main" id="{05A5D41A-9A3F-FFCC-604A-8B31DD61C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 descr="文本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3781425" y="3140075"/>
            <a:ext cx="4918075" cy="1295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文本框 1"/>
          <p:cNvSpPr txBox="1"/>
          <p:nvPr/>
        </p:nvSpPr>
        <p:spPr>
          <a:xfrm>
            <a:off x="469900" y="3070225"/>
            <a:ext cx="11303000" cy="1015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/>
              <a:t>第</a:t>
            </a:r>
            <a:r>
              <a:rPr lang="en-US" altLang="zh-CN" sz="6000" b="1" dirty="0"/>
              <a:t>8</a:t>
            </a:r>
            <a:r>
              <a:rPr lang="zh-CN" altLang="en-US" sz="6000" b="1"/>
              <a:t>章 房屋建筑图</a:t>
            </a:r>
            <a:r>
              <a:rPr lang="zh-CN" altLang="en-US" sz="6000" b="1">
                <a:solidFill>
                  <a:srgbClr val="C00000"/>
                </a:solidFill>
              </a:rPr>
              <a:t>习题</a:t>
            </a:r>
            <a:r>
              <a:rPr lang="zh-CN" altLang="en-US" sz="6000" b="1" dirty="0">
                <a:solidFill>
                  <a:srgbClr val="C00000"/>
                </a:solidFill>
              </a:rPr>
              <a:t>解答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459038" y="223838"/>
            <a:ext cx="3294063" cy="627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6" name="文本框 2"/>
          <p:cNvSpPr txBox="1"/>
          <p:nvPr/>
        </p:nvSpPr>
        <p:spPr>
          <a:xfrm>
            <a:off x="2459038" y="455613"/>
            <a:ext cx="39798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/>
              <a:t>第</a:t>
            </a:r>
            <a:r>
              <a:rPr lang="en-US" altLang="zh-CN" sz="2000" b="1" dirty="0"/>
              <a:t>8</a:t>
            </a:r>
            <a:r>
              <a:rPr lang="zh-CN" altLang="en-US" sz="2000" b="1"/>
              <a:t>章 房屋建筑图</a:t>
            </a:r>
            <a:r>
              <a:rPr lang="zh-CN" altLang="en-US" sz="2000" b="1">
                <a:solidFill>
                  <a:srgbClr val="FF0000"/>
                </a:solidFill>
              </a:rPr>
              <a:t>习题</a:t>
            </a:r>
            <a:r>
              <a:rPr lang="zh-CN" altLang="en-US" sz="2000" b="1" dirty="0">
                <a:solidFill>
                  <a:srgbClr val="FF0000"/>
                </a:solidFill>
              </a:rPr>
              <a:t>解答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15938" y="922338"/>
            <a:ext cx="2024063" cy="40005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习题目录</a:t>
            </a:r>
          </a:p>
        </p:txBody>
      </p:sp>
      <p:grpSp>
        <p:nvGrpSpPr>
          <p:cNvPr id="3078" name="组合 5"/>
          <p:cNvGrpSpPr>
            <a:grpSpLocks noChangeAspect="1"/>
          </p:cNvGrpSpPr>
          <p:nvPr/>
        </p:nvGrpSpPr>
        <p:grpSpPr>
          <a:xfrm>
            <a:off x="1606831" y="1663448"/>
            <a:ext cx="2378195" cy="1583999"/>
            <a:chOff x="351893" y="1779573"/>
            <a:chExt cx="2789864" cy="1758051"/>
          </a:xfrm>
        </p:grpSpPr>
        <p:pic>
          <p:nvPicPr>
            <p:cNvPr id="7" name="图片 6">
              <a:hlinkClick r:id="rId3" action="ppaction://hlinksldjump"/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1893" y="1779573"/>
              <a:ext cx="2787288" cy="175805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8" name="文本框 7">
              <a:hlinkClick r:id="rId3" action="ppaction://hlinksldjump"/>
            </p:cNvPr>
            <p:cNvSpPr txBox="1"/>
            <p:nvPr/>
          </p:nvSpPr>
          <p:spPr>
            <a:xfrm>
              <a:off x="2354662" y="3195532"/>
              <a:ext cx="787095" cy="341596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8-1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82" name="组合 5"/>
          <p:cNvGrpSpPr>
            <a:grpSpLocks noChangeAspect="1"/>
          </p:cNvGrpSpPr>
          <p:nvPr/>
        </p:nvGrpSpPr>
        <p:grpSpPr>
          <a:xfrm>
            <a:off x="7120710" y="1663448"/>
            <a:ext cx="2413831" cy="1583552"/>
            <a:chOff x="116647" y="1726765"/>
            <a:chExt cx="2994160" cy="1934557"/>
          </a:xfrm>
        </p:grpSpPr>
        <p:pic>
          <p:nvPicPr>
            <p:cNvPr id="22" name="图片 21">
              <a:hlinkClick r:id="rId5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6647" y="1726765"/>
              <a:ext cx="2946400" cy="193455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23" name="文本框 22">
              <a:hlinkClick r:id="rId5" action="ppaction://hlinksldjump"/>
            </p:cNvPr>
            <p:cNvSpPr txBox="1"/>
            <p:nvPr/>
          </p:nvSpPr>
          <p:spPr>
            <a:xfrm>
              <a:off x="2278546" y="3285324"/>
              <a:ext cx="832261" cy="375998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8-2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2335" y="4353674"/>
            <a:ext cx="2372982" cy="15819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8" name="图片 27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273" y="4399711"/>
            <a:ext cx="2372982" cy="15819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sp>
        <p:nvSpPr>
          <p:cNvPr id="51" name="文本框 50">
            <a:hlinkClick r:id="rId7" action="ppaction://hlinksldjump"/>
          </p:cNvPr>
          <p:cNvSpPr txBox="1"/>
          <p:nvPr/>
        </p:nvSpPr>
        <p:spPr bwMode="auto">
          <a:xfrm>
            <a:off x="3314074" y="565338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8-3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hlinkClick r:id="rId9" action="ppaction://hlinksldjump"/>
          </p:cNvPr>
          <p:cNvSpPr txBox="1"/>
          <p:nvPr/>
        </p:nvSpPr>
        <p:spPr bwMode="auto">
          <a:xfrm>
            <a:off x="8863589" y="5673922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8-4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9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8-1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画出下列建筑材料的图例。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2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8</a:t>
            </a:r>
            <a:r>
              <a:rPr lang="zh-CN" altLang="en-US" sz="1800" b="1"/>
              <a:t>章 房屋建筑图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9221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755" y="1883456"/>
            <a:ext cx="7774608" cy="476253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599" y="1513473"/>
            <a:ext cx="3138361" cy="5282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 descr="图片包含 工程绘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8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8</a:t>
            </a:r>
            <a:r>
              <a:rPr lang="zh-CN" altLang="en-US" sz="1800" b="1"/>
              <a:t>章 房屋建筑图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0246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" b="1658"/>
          <a:stretch/>
        </p:blipFill>
        <p:spPr>
          <a:xfrm>
            <a:off x="794304" y="1599199"/>
            <a:ext cx="7419112" cy="526267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" r="640"/>
          <a:stretch/>
        </p:blipFill>
        <p:spPr>
          <a:xfrm>
            <a:off x="948118" y="4554396"/>
            <a:ext cx="6636662" cy="2124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279400" y="1071563"/>
            <a:ext cx="11855450" cy="5069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8-2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说明下列施工图中符号的含义。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" descr="手机屏幕的截图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607800" cy="5069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8-3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画出下列施工图中的符号。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69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8</a:t>
            </a:r>
            <a:r>
              <a:rPr lang="zh-CN" altLang="en-US" sz="1800" b="1"/>
              <a:t>章 房屋建筑图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1270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4" b="2804"/>
          <a:stretch/>
        </p:blipFill>
        <p:spPr>
          <a:xfrm>
            <a:off x="1294726" y="2659665"/>
            <a:ext cx="7374667" cy="41983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" b="604"/>
          <a:stretch/>
        </p:blipFill>
        <p:spPr bwMode="auto">
          <a:xfrm>
            <a:off x="5075162" y="1422400"/>
            <a:ext cx="2782204" cy="530208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" descr="手机屏幕的截图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/>
              <a:t>第</a:t>
            </a:r>
            <a:r>
              <a:rPr lang="en-US" altLang="zh-CN" sz="1800" b="1"/>
              <a:t>8</a:t>
            </a:r>
            <a:r>
              <a:rPr lang="zh-CN" altLang="en-US" sz="1800" b="1"/>
              <a:t>章 房屋建筑图</a:t>
            </a:r>
            <a:r>
              <a:rPr lang="zh-CN" altLang="en-US" sz="1800" b="1">
                <a:solidFill>
                  <a:srgbClr val="FF0000"/>
                </a:solidFill>
              </a:rPr>
              <a:t>习题</a:t>
            </a:r>
            <a:r>
              <a:rPr lang="zh-CN" altLang="en-US" sz="1800" b="1" dirty="0">
                <a:solidFill>
                  <a:srgbClr val="FF0000"/>
                </a:solidFill>
              </a:rPr>
              <a:t>解答</a:t>
            </a:r>
          </a:p>
        </p:txBody>
      </p:sp>
      <p:pic>
        <p:nvPicPr>
          <p:cNvPr id="12294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" b="489"/>
          <a:stretch/>
        </p:blipFill>
        <p:spPr>
          <a:xfrm>
            <a:off x="1976035" y="1420918"/>
            <a:ext cx="6605198" cy="5369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600" y="1406276"/>
            <a:ext cx="6807518" cy="54517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279400" y="1006475"/>
            <a:ext cx="11607800" cy="5069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8-4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在下图上完成以下各项内容。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112</Words>
  <Application>Microsoft Office PowerPoint</Application>
  <PresentationFormat>宽屏</PresentationFormat>
  <Paragraphs>28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61818</dc:creator>
  <cp:lastModifiedBy>于 跃</cp:lastModifiedBy>
  <cp:revision>194</cp:revision>
  <dcterms:created xsi:type="dcterms:W3CDTF">2021-02-24T01:22:37Z</dcterms:created>
  <dcterms:modified xsi:type="dcterms:W3CDTF">2022-08-13T09:10:58Z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6AEDFB8F9A6E4FF5BF9EF7E5019C047D</vt:lpwstr>
  </property>
  <property fmtid="{D5CDD505-2E9C-101B-9397-08002B2CF9AE}" pid="3" name="KSOProductBuildVer">
    <vt:lpwstr>2052-11.1.0.11365</vt:lpwstr>
  </property>
</Properties>
</file>